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0"/>
  </p:notesMasterIdLst>
  <p:sldIdLst>
    <p:sldId id="257" r:id="rId2"/>
    <p:sldId id="258" r:id="rId3"/>
    <p:sldId id="259" r:id="rId4"/>
    <p:sldId id="261" r:id="rId5"/>
    <p:sldId id="263" r:id="rId6"/>
    <p:sldId id="264" r:id="rId7"/>
    <p:sldId id="281" r:id="rId8"/>
    <p:sldId id="265" r:id="rId9"/>
    <p:sldId id="262" r:id="rId10"/>
    <p:sldId id="278" r:id="rId11"/>
    <p:sldId id="282" r:id="rId12"/>
    <p:sldId id="268" r:id="rId13"/>
    <p:sldId id="266" r:id="rId14"/>
    <p:sldId id="269" r:id="rId15"/>
    <p:sldId id="270" r:id="rId16"/>
    <p:sldId id="279" r:id="rId17"/>
    <p:sldId id="267" r:id="rId18"/>
    <p:sldId id="271" r:id="rId19"/>
    <p:sldId id="273" r:id="rId20"/>
    <p:sldId id="272" r:id="rId21"/>
    <p:sldId id="285" r:id="rId22"/>
    <p:sldId id="276" r:id="rId23"/>
    <p:sldId id="275" r:id="rId24"/>
    <p:sldId id="274" r:id="rId25"/>
    <p:sldId id="277" r:id="rId26"/>
    <p:sldId id="280" r:id="rId27"/>
    <p:sldId id="283" r:id="rId28"/>
    <p:sldId id="284"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68C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49" autoAdjust="0"/>
    <p:restoredTop sz="94660"/>
  </p:normalViewPr>
  <p:slideViewPr>
    <p:cSldViewPr>
      <p:cViewPr varScale="1">
        <p:scale>
          <a:sx n="70" d="100"/>
          <a:sy n="70" d="100"/>
        </p:scale>
        <p:origin x="-8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09B0372-4E3E-4705-81E6-1243D6A160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12</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16</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17</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18</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19</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20</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2</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6</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8</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9</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C9005-6601-4F1D-8141-95A535295978}" type="slidenum">
              <a:rPr lang="en-US"/>
              <a:pPr/>
              <a:t>10</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3" name="Picture 11" descr="D:\Hot Chilli\Webs\powerpoint\Bus gen3\educatcarhou.jpg"/>
          <p:cNvPicPr>
            <a:picLocks noChangeAspect="1" noChangeArrowheads="1"/>
          </p:cNvPicPr>
          <p:nvPr/>
        </p:nvPicPr>
        <p:blipFill>
          <a:blip r:embed="rId2" cstate="print">
            <a:lum bright="-24000" contrast="-30000"/>
          </a:blip>
          <a:srcRect/>
          <a:stretch>
            <a:fillRect/>
          </a:stretch>
        </p:blipFill>
        <p:spPr bwMode="auto">
          <a:xfrm>
            <a:off x="0" y="0"/>
            <a:ext cx="9144000" cy="6865938"/>
          </a:xfrm>
          <a:prstGeom prst="rect">
            <a:avLst/>
          </a:prstGeom>
          <a:noFill/>
        </p:spPr>
      </p:pic>
      <p:sp>
        <p:nvSpPr>
          <p:cNvPr id="3075" name="Rectangle 3"/>
          <p:cNvSpPr>
            <a:spLocks noGrp="1" noChangeArrowheads="1"/>
          </p:cNvSpPr>
          <p:nvPr>
            <p:ph type="ctrTitle"/>
          </p:nvPr>
        </p:nvSpPr>
        <p:spPr>
          <a:xfrm>
            <a:off x="457200" y="1905000"/>
            <a:ext cx="7772400" cy="1143000"/>
          </a:xfrm>
        </p:spPr>
        <p:txBody>
          <a:bodyPr/>
          <a:lstStyle>
            <a:lvl1pPr algn="ctr">
              <a:defRPr/>
            </a:lvl1pPr>
          </a:lstStyle>
          <a:p>
            <a:r>
              <a:rPr lang="en-US"/>
              <a:t>Click to edit title style</a:t>
            </a:r>
          </a:p>
        </p:txBody>
      </p:sp>
      <p:sp>
        <p:nvSpPr>
          <p:cNvPr id="3076" name="Rectangle 4"/>
          <p:cNvSpPr>
            <a:spLocks noGrp="1" noChangeArrowheads="1"/>
          </p:cNvSpPr>
          <p:nvPr>
            <p:ph type="subTitle" idx="1"/>
          </p:nvPr>
        </p:nvSpPr>
        <p:spPr>
          <a:xfrm>
            <a:off x="457200" y="2971800"/>
            <a:ext cx="7772400" cy="1752600"/>
          </a:xfrm>
        </p:spPr>
        <p:txBody>
          <a:bodyPr/>
          <a:lstStyle>
            <a:lvl1pPr marL="0" indent="0" algn="ctr">
              <a:buFont typeface="Monotype Sorts" pitchFamily="2" charset="2"/>
              <a:buNone/>
              <a:defRPr/>
            </a:lvl1pPr>
          </a:lstStyle>
          <a:p>
            <a:r>
              <a:rPr lang="en-US"/>
              <a:t>Click to edit Master subtitle style</a:t>
            </a:r>
          </a:p>
        </p:txBody>
      </p:sp>
      <p:sp>
        <p:nvSpPr>
          <p:cNvPr id="3077" name="Rectangle 5"/>
          <p:cNvSpPr>
            <a:spLocks noGrp="1" noChangeArrowheads="1"/>
          </p:cNvSpPr>
          <p:nvPr>
            <p:ph type="dt" sz="half" idx="2"/>
          </p:nvPr>
        </p:nvSpPr>
        <p:spPr>
          <a:xfrm>
            <a:off x="533400" y="6248400"/>
            <a:ext cx="1905000" cy="457200"/>
          </a:xfrm>
        </p:spPr>
        <p:txBody>
          <a:bodyPr/>
          <a:lstStyle>
            <a:lvl1pPr>
              <a:defRPr>
                <a:solidFill>
                  <a:srgbClr val="CCECFF"/>
                </a:solidFill>
              </a:defRPr>
            </a:lvl1pPr>
          </a:lstStyle>
          <a:p>
            <a:endParaRPr lang="en-US"/>
          </a:p>
        </p:txBody>
      </p:sp>
      <p:sp>
        <p:nvSpPr>
          <p:cNvPr id="3078" name="Rectangle 6"/>
          <p:cNvSpPr>
            <a:spLocks noGrp="1" noChangeArrowheads="1"/>
          </p:cNvSpPr>
          <p:nvPr>
            <p:ph type="ftr" sz="quarter" idx="3"/>
          </p:nvPr>
        </p:nvSpPr>
        <p:spPr>
          <a:xfrm>
            <a:off x="2971800" y="6248400"/>
            <a:ext cx="2895600" cy="457200"/>
          </a:xfrm>
        </p:spPr>
        <p:txBody>
          <a:bodyPr/>
          <a:lstStyle>
            <a:lvl1pPr>
              <a:defRPr>
                <a:solidFill>
                  <a:srgbClr val="CCECFF"/>
                </a:solidFill>
              </a:defRPr>
            </a:lvl1pPr>
          </a:lstStyle>
          <a:p>
            <a:endParaRPr lang="en-US"/>
          </a:p>
        </p:txBody>
      </p:sp>
      <p:sp>
        <p:nvSpPr>
          <p:cNvPr id="3079" name="Rectangle 7"/>
          <p:cNvSpPr>
            <a:spLocks noGrp="1" noChangeArrowheads="1"/>
          </p:cNvSpPr>
          <p:nvPr>
            <p:ph type="sldNum" sz="quarter" idx="4"/>
          </p:nvPr>
        </p:nvSpPr>
        <p:spPr>
          <a:xfrm>
            <a:off x="6400800" y="6248400"/>
            <a:ext cx="1905000" cy="457200"/>
          </a:xfrm>
        </p:spPr>
        <p:txBody>
          <a:bodyPr/>
          <a:lstStyle>
            <a:lvl1pPr>
              <a:defRPr>
                <a:solidFill>
                  <a:srgbClr val="CCECFF"/>
                </a:solidFill>
              </a:defRPr>
            </a:lvl1pPr>
          </a:lstStyle>
          <a:p>
            <a:fld id="{EC1E70DE-12E3-45DB-941B-A1AFD16243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77D357-117E-4202-AE88-AFA40715A9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3C5674-C251-487F-9A18-8C7AF30C14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657EEB-6BB3-4223-8A73-BFD1745B0BA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0B8D22-A436-4FFE-9EE8-F0A7F6C154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5EE1DD-11DC-43C1-AF9E-84C1EC21FF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C8FCCD-5769-44C4-BA3E-813327B705F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5E121B-C0C3-42C7-A43B-8633331FA3C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A57B11-646F-4DD7-A59A-AD610837EB7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87D207-9C0A-4216-ACC2-C154D9E974D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CC18B4-5C31-4AA7-8A8F-CB83848AF03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968C7"/>
        </a:solidFill>
        <a:effectLst/>
      </p:bgPr>
    </p:bg>
    <p:spTree>
      <p:nvGrpSpPr>
        <p:cNvPr id="1" name=""/>
        <p:cNvGrpSpPr/>
        <p:nvPr/>
      </p:nvGrpSpPr>
      <p:grpSpPr>
        <a:xfrm>
          <a:off x="0" y="0"/>
          <a:ext cx="0" cy="0"/>
          <a:chOff x="0" y="0"/>
          <a:chExt cx="0" cy="0"/>
        </a:xfrm>
      </p:grpSpPr>
      <p:pic>
        <p:nvPicPr>
          <p:cNvPr id="2059" name="Picture 11" descr="D:\Hot Chilli\Webs\powerpoint\Bus gen3\educatcarhou.jpg"/>
          <p:cNvPicPr>
            <a:picLocks noChangeAspect="1" noChangeArrowheads="1"/>
          </p:cNvPicPr>
          <p:nvPr/>
        </p:nvPicPr>
        <p:blipFill>
          <a:blip r:embed="rId13" cstate="print">
            <a:lum bright="-24000" contrast="-30000"/>
          </a:blip>
          <a:srcRect/>
          <a:stretch>
            <a:fillRect/>
          </a:stretch>
        </p:blipFill>
        <p:spPr bwMode="auto">
          <a:xfrm>
            <a:off x="0" y="0"/>
            <a:ext cx="9144000" cy="6865938"/>
          </a:xfrm>
          <a:prstGeom prst="rect">
            <a:avLst/>
          </a:prstGeom>
          <a:noFill/>
        </p:spPr>
      </p:pic>
      <p:sp>
        <p:nvSpPr>
          <p:cNvPr id="2050" name="Rectangle 2"/>
          <p:cNvSpPr>
            <a:spLocks noGrp="1" noChangeArrowheads="1"/>
          </p:cNvSpPr>
          <p:nvPr>
            <p:ph type="title"/>
          </p:nvPr>
        </p:nvSpPr>
        <p:spPr bwMode="auto">
          <a:xfrm>
            <a:off x="2514600" y="381000"/>
            <a:ext cx="6400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051" name="Rectangle 3"/>
          <p:cNvSpPr>
            <a:spLocks noGrp="1" noChangeArrowheads="1"/>
          </p:cNvSpPr>
          <p:nvPr>
            <p:ph type="body" idx="1"/>
          </p:nvPr>
        </p:nvSpPr>
        <p:spPr bwMode="auto">
          <a:xfrm>
            <a:off x="11430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11430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j-lt"/>
              </a:defRPr>
            </a:lvl1pPr>
          </a:lstStyle>
          <a:p>
            <a:endParaRPr lang="en-US"/>
          </a:p>
        </p:txBody>
      </p:sp>
      <p:sp>
        <p:nvSpPr>
          <p:cNvPr id="2053" name="Rectangle 5"/>
          <p:cNvSpPr>
            <a:spLocks noGrp="1" noChangeArrowheads="1"/>
          </p:cNvSpPr>
          <p:nvPr>
            <p:ph type="ftr" sz="quarter" idx="3"/>
          </p:nvPr>
        </p:nvSpPr>
        <p:spPr bwMode="auto">
          <a:xfrm>
            <a:off x="35814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j-lt"/>
              </a:defRPr>
            </a:lvl1pPr>
          </a:lstStyle>
          <a:p>
            <a:endParaRPr lang="en-US"/>
          </a:p>
        </p:txBody>
      </p:sp>
      <p:sp>
        <p:nvSpPr>
          <p:cNvPr id="2054"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j-lt"/>
              </a:defRPr>
            </a:lvl1pPr>
          </a:lstStyle>
          <a:p>
            <a:fld id="{E6A18902-F6D3-496C-A6F2-BBD3DA0DE0A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33400" y="304800"/>
            <a:ext cx="7772400" cy="6019800"/>
          </a:xfrm>
        </p:spPr>
        <p:txBody>
          <a:bodyPr/>
          <a:lstStyle/>
          <a:p>
            <a:r>
              <a:rPr lang="en-US" sz="8000" b="0" dirty="0" smtClean="0">
                <a:solidFill>
                  <a:schemeClr val="tx1"/>
                </a:solidFill>
                <a:effectLst>
                  <a:outerShdw blurRad="38100" dist="38100" dir="2700000" algn="tl">
                    <a:srgbClr val="000000">
                      <a:alpha val="43137"/>
                    </a:srgbClr>
                  </a:outerShdw>
                </a:effectLst>
                <a:latin typeface="Minya Nouvelle" pitchFamily="2" charset="0"/>
              </a:rPr>
              <a:t>Welcome to </a:t>
            </a:r>
            <a:br>
              <a:rPr lang="en-US" sz="8000" b="0" dirty="0" smtClean="0">
                <a:solidFill>
                  <a:schemeClr val="tx1"/>
                </a:solidFill>
                <a:effectLst>
                  <a:outerShdw blurRad="38100" dist="38100" dir="2700000" algn="tl">
                    <a:srgbClr val="000000">
                      <a:alpha val="43137"/>
                    </a:srgbClr>
                  </a:outerShdw>
                </a:effectLst>
                <a:latin typeface="Minya Nouvelle" pitchFamily="2" charset="0"/>
              </a:rPr>
            </a:br>
            <a:r>
              <a:rPr lang="en-US" sz="8000" b="0" dirty="0" smtClean="0">
                <a:solidFill>
                  <a:schemeClr val="tx1"/>
                </a:solidFill>
                <a:effectLst>
                  <a:outerShdw blurRad="38100" dist="38100" dir="2700000" algn="tl">
                    <a:srgbClr val="000000">
                      <a:alpha val="43137"/>
                    </a:srgbClr>
                  </a:outerShdw>
                </a:effectLst>
                <a:latin typeface="Minya Nouvelle" pitchFamily="2" charset="0"/>
              </a:rPr>
              <a:t>Mrs. Howland’s</a:t>
            </a:r>
            <a:br>
              <a:rPr lang="en-US" sz="8000" b="0" dirty="0" smtClean="0">
                <a:solidFill>
                  <a:schemeClr val="tx1"/>
                </a:solidFill>
                <a:effectLst>
                  <a:outerShdw blurRad="38100" dist="38100" dir="2700000" algn="tl">
                    <a:srgbClr val="000000">
                      <a:alpha val="43137"/>
                    </a:srgbClr>
                  </a:outerShdw>
                </a:effectLst>
                <a:latin typeface="Minya Nouvelle" pitchFamily="2" charset="0"/>
              </a:rPr>
            </a:br>
            <a:r>
              <a:rPr lang="en-US" sz="8000" b="0" dirty="0" smtClean="0">
                <a:solidFill>
                  <a:schemeClr val="tx1"/>
                </a:solidFill>
                <a:effectLst>
                  <a:outerShdw blurRad="38100" dist="38100" dir="2700000" algn="tl">
                    <a:srgbClr val="000000">
                      <a:alpha val="43137"/>
                    </a:srgbClr>
                  </a:outerShdw>
                </a:effectLst>
                <a:latin typeface="Minya Nouvelle" pitchFamily="2" charset="0"/>
              </a:rPr>
              <a:t>Kindergarten </a:t>
            </a:r>
            <a:endParaRPr lang="en-US" sz="8000" b="0" dirty="0">
              <a:solidFill>
                <a:schemeClr val="tx1"/>
              </a:solidFill>
              <a:effectLst>
                <a:outerShdw blurRad="38100" dist="38100" dir="2700000" algn="tl">
                  <a:srgbClr val="000000">
                    <a:alpha val="43137"/>
                  </a:srgbClr>
                </a:outerShdw>
              </a:effectLst>
              <a:latin typeface="Minya Nouvelle"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066800"/>
            <a:ext cx="7772400" cy="1143000"/>
          </a:xfrm>
        </p:spPr>
        <p:txBody>
          <a:bodyPr/>
          <a:lstStyle/>
          <a:p>
            <a:r>
              <a:rPr lang="en-US" sz="8000" b="0" dirty="0" smtClean="0">
                <a:solidFill>
                  <a:schemeClr val="tx1"/>
                </a:solidFill>
                <a:latin typeface="Minya Nouvelle" pitchFamily="2" charset="0"/>
              </a:rPr>
              <a:t>Writing Workshop</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p:txBody>
          <a:bodyPr/>
          <a:lstStyle/>
          <a:p>
            <a:pPr algn="l"/>
            <a:r>
              <a:rPr lang="en-US" sz="2400" dirty="0" smtClean="0">
                <a:latin typeface="Minya Nouvelle" pitchFamily="2" charset="0"/>
              </a:rPr>
              <a:t>During Writing Workshop, we start with a mini-lesson focusing on a specific skill, followed by independent writing time where the children can use inventive spelling and also refer to the print our rooms. While students are working independently, the teacher pulls students to conference each individually or in small groups focusing on a specific skill. Following independent writing, students are given the opportunity to share their work with the class. </a:t>
            </a:r>
            <a:endParaRPr lang="en-US" sz="2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derstanding Children's Writing Evolution"/>
          <p:cNvPicPr>
            <a:picLocks noChangeAspect="1" noChangeArrowheads="1"/>
          </p:cNvPicPr>
          <p:nvPr/>
        </p:nvPicPr>
        <p:blipFill>
          <a:blip r:embed="rId2" cstate="print"/>
          <a:srcRect l="1500" t="21724" r="1500" b="1034"/>
          <a:stretch>
            <a:fillRect/>
          </a:stretch>
        </p:blipFill>
        <p:spPr bwMode="auto">
          <a:xfrm>
            <a:off x="1676400" y="30610"/>
            <a:ext cx="5913120" cy="682739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sz="8000" b="0" dirty="0" smtClean="0">
                <a:solidFill>
                  <a:schemeClr val="tx1"/>
                </a:solidFill>
                <a:latin typeface="Minya Nouvelle" pitchFamily="2" charset="0"/>
              </a:rPr>
              <a:t>Specials</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3581400"/>
            <a:ext cx="7772400" cy="1752600"/>
          </a:xfrm>
        </p:spPr>
        <p:txBody>
          <a:bodyPr/>
          <a:lstStyle/>
          <a:p>
            <a:pPr algn="l"/>
            <a:r>
              <a:rPr lang="en-US" sz="2400" dirty="0" smtClean="0">
                <a:latin typeface="Minya Nouvelle" pitchFamily="2" charset="0"/>
              </a:rPr>
              <a:t>Every </a:t>
            </a:r>
            <a:r>
              <a:rPr lang="en-US" sz="2400" dirty="0">
                <a:latin typeface="Minya Nouvelle" pitchFamily="2" charset="0"/>
              </a:rPr>
              <a:t>day </a:t>
            </a:r>
            <a:r>
              <a:rPr lang="en-US" sz="2400" dirty="0" smtClean="0">
                <a:latin typeface="Minya Nouvelle" pitchFamily="2" charset="0"/>
              </a:rPr>
              <a:t>the </a:t>
            </a:r>
            <a:r>
              <a:rPr lang="en-US" sz="2400" dirty="0">
                <a:latin typeface="Minya Nouvelle" pitchFamily="2" charset="0"/>
              </a:rPr>
              <a:t>children get the opportunity to go to a “Specials” class. </a:t>
            </a:r>
            <a:r>
              <a:rPr lang="en-US" sz="2400" dirty="0" smtClean="0">
                <a:latin typeface="Minya Nouvelle" pitchFamily="2" charset="0"/>
              </a:rPr>
              <a:t>The Special area classes that the children will attend are: Art, Music, Physical Education, Technology, Media, and Counseling .</a:t>
            </a:r>
          </a:p>
          <a:p>
            <a:endParaRPr lang="en-US" sz="1400" dirty="0"/>
          </a:p>
          <a:p>
            <a:endParaRPr lang="en-US" sz="1400"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81000" y="1066800"/>
            <a:ext cx="7772400" cy="1143000"/>
          </a:xfrm>
        </p:spPr>
        <p:txBody>
          <a:bodyPr/>
          <a:lstStyle/>
          <a:p>
            <a:r>
              <a:rPr lang="en-US" sz="8000" b="0" dirty="0" smtClean="0">
                <a:solidFill>
                  <a:schemeClr val="tx1"/>
                </a:solidFill>
                <a:latin typeface="Minya Nouvelle" pitchFamily="2" charset="0"/>
              </a:rPr>
              <a:t>Math</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838200" y="2819400"/>
            <a:ext cx="7772400" cy="1752600"/>
          </a:xfrm>
        </p:spPr>
        <p:txBody>
          <a:bodyPr/>
          <a:lstStyle/>
          <a:p>
            <a:pPr algn="l"/>
            <a:r>
              <a:rPr lang="en-US" sz="2000" dirty="0" smtClean="0">
                <a:latin typeface="Minya Nouvelle" pitchFamily="2" charset="0"/>
              </a:rPr>
              <a:t>Math </a:t>
            </a:r>
            <a:r>
              <a:rPr lang="en-US" sz="2000" dirty="0">
                <a:latin typeface="Minya Nouvelle" pitchFamily="2" charset="0"/>
              </a:rPr>
              <a:t>time is spent working on </a:t>
            </a:r>
            <a:r>
              <a:rPr lang="en-US" sz="2000" dirty="0" smtClean="0">
                <a:latin typeface="Minya Nouvelle" pitchFamily="2" charset="0"/>
              </a:rPr>
              <a:t>several skill </a:t>
            </a:r>
            <a:r>
              <a:rPr lang="en-US" sz="2000" dirty="0">
                <a:latin typeface="Minya Nouvelle" pitchFamily="2" charset="0"/>
              </a:rPr>
              <a:t>areas including: developing a sense of numbers </a:t>
            </a:r>
            <a:r>
              <a:rPr lang="en-US" sz="2000" dirty="0" smtClean="0">
                <a:latin typeface="Minya Nouvelle" pitchFamily="2" charset="0"/>
              </a:rPr>
              <a:t>1-100, </a:t>
            </a:r>
            <a:r>
              <a:rPr lang="en-US" sz="2000" dirty="0">
                <a:latin typeface="Minya Nouvelle" pitchFamily="2" charset="0"/>
              </a:rPr>
              <a:t>reading and writing numerals, comparing and ordering sets, numbers, shapes and  attributes of two objects using appropriate vocabulary (color, weight, height, width, length, texture). A normal math session usually </a:t>
            </a:r>
            <a:r>
              <a:rPr lang="en-US" sz="2000" dirty="0" smtClean="0">
                <a:latin typeface="Minya Nouvelle" pitchFamily="2" charset="0"/>
              </a:rPr>
              <a:t>includes </a:t>
            </a:r>
            <a:r>
              <a:rPr lang="en-US" sz="2000" dirty="0">
                <a:latin typeface="Minya Nouvelle" pitchFamily="2" charset="0"/>
              </a:rPr>
              <a:t>a math related story, manipulative work on the white board, and counting exercises. </a:t>
            </a:r>
            <a:r>
              <a:rPr lang="en-US" sz="2000" dirty="0" smtClean="0">
                <a:latin typeface="Minya Nouvelle" pitchFamily="2" charset="0"/>
              </a:rPr>
              <a:t>In all parts of the mathematics program children learn by doing. The classroom is set up so that children can actively explore, investigate, estimate, make predictions, count, build, and talk about their ideas. Children are encouraged to tell how they arrive at their answers and to look for alternative ways to solve problems.</a:t>
            </a:r>
          </a:p>
          <a:p>
            <a:endParaRPr lang="en-US" sz="16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sz="8000" b="0" dirty="0" smtClean="0">
                <a:solidFill>
                  <a:schemeClr val="tx1"/>
                </a:solidFill>
                <a:latin typeface="Minya Nouvelle" pitchFamily="2" charset="0"/>
              </a:rPr>
              <a:t>Snack &amp; Read Aloud</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3657600"/>
            <a:ext cx="7772400" cy="1752600"/>
          </a:xfrm>
        </p:spPr>
        <p:txBody>
          <a:bodyPr/>
          <a:lstStyle/>
          <a:p>
            <a:pPr algn="l"/>
            <a:r>
              <a:rPr lang="en-US" sz="2400" dirty="0" smtClean="0">
                <a:latin typeface="Minya Nouvelle" pitchFamily="2" charset="0"/>
              </a:rPr>
              <a:t>Snack </a:t>
            </a:r>
            <a:r>
              <a:rPr lang="en-US" sz="2400" dirty="0">
                <a:latin typeface="Minya Nouvelle" pitchFamily="2" charset="0"/>
              </a:rPr>
              <a:t>time is an opportunity </a:t>
            </a:r>
            <a:r>
              <a:rPr lang="en-US" sz="2400" dirty="0" smtClean="0">
                <a:latin typeface="Minya Nouvelle" pitchFamily="2" charset="0"/>
              </a:rPr>
              <a:t>for the children to </a:t>
            </a:r>
            <a:r>
              <a:rPr lang="en-US" sz="2400" dirty="0">
                <a:latin typeface="Minya Nouvelle" pitchFamily="2" charset="0"/>
              </a:rPr>
              <a:t>learn social skills </a:t>
            </a:r>
            <a:r>
              <a:rPr lang="en-US" sz="2400" dirty="0" smtClean="0">
                <a:latin typeface="Minya Nouvelle" pitchFamily="2" charset="0"/>
              </a:rPr>
              <a:t>as they chat with </a:t>
            </a:r>
            <a:r>
              <a:rPr lang="en-US" sz="2400" dirty="0">
                <a:latin typeface="Minya Nouvelle" pitchFamily="2" charset="0"/>
              </a:rPr>
              <a:t>friends </a:t>
            </a:r>
            <a:r>
              <a:rPr lang="en-US" sz="2400" dirty="0" smtClean="0">
                <a:latin typeface="Minya Nouvelle" pitchFamily="2" charset="0"/>
              </a:rPr>
              <a:t>at their </a:t>
            </a:r>
            <a:r>
              <a:rPr lang="en-US" sz="2400" dirty="0">
                <a:latin typeface="Minya Nouvelle" pitchFamily="2" charset="0"/>
              </a:rPr>
              <a:t>table. </a:t>
            </a:r>
            <a:r>
              <a:rPr lang="en-US" sz="2400" dirty="0" smtClean="0">
                <a:latin typeface="Minya Nouvelle" pitchFamily="2" charset="0"/>
              </a:rPr>
              <a:t>During </a:t>
            </a:r>
            <a:r>
              <a:rPr lang="en-US" sz="2400" dirty="0">
                <a:latin typeface="Minya Nouvelle" pitchFamily="2" charset="0"/>
              </a:rPr>
              <a:t>this time we also share a read aloud of the children’s choice</a:t>
            </a:r>
            <a:r>
              <a:rPr lang="en-US" sz="2400" dirty="0" smtClean="0">
                <a:latin typeface="AbcTeacher" pitchFamily="2" charset="0"/>
              </a:rPr>
              <a:t>.</a:t>
            </a:r>
          </a:p>
          <a:p>
            <a:endParaRPr lang="en-US" sz="1400" dirty="0"/>
          </a:p>
          <a:p>
            <a:endParaRPr lang="en-US" sz="1400"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990600"/>
            <a:ext cx="7772400" cy="1143000"/>
          </a:xfrm>
        </p:spPr>
        <p:txBody>
          <a:bodyPr/>
          <a:lstStyle/>
          <a:p>
            <a:r>
              <a:rPr lang="en-US" sz="8000" b="0" dirty="0" smtClean="0">
                <a:solidFill>
                  <a:schemeClr val="tx1"/>
                </a:solidFill>
                <a:latin typeface="Minya Nouvelle" pitchFamily="2" charset="0"/>
              </a:rPr>
              <a:t>Outdoor PE</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p:txBody>
          <a:bodyPr/>
          <a:lstStyle/>
          <a:p>
            <a:pPr algn="l"/>
            <a:r>
              <a:rPr lang="en-US" sz="2400" dirty="0" smtClean="0">
                <a:latin typeface="Minya Nouvelle" pitchFamily="2" charset="0"/>
              </a:rPr>
              <a:t>Outdoor </a:t>
            </a:r>
            <a:r>
              <a:rPr lang="en-US" sz="2400" dirty="0">
                <a:latin typeface="Minya Nouvelle" pitchFamily="2" charset="0"/>
              </a:rPr>
              <a:t>play refines a child's </a:t>
            </a:r>
            <a:r>
              <a:rPr lang="en-US" sz="2400" dirty="0" smtClean="0">
                <a:latin typeface="Minya Nouvelle" pitchFamily="2" charset="0"/>
              </a:rPr>
              <a:t>gross-motor and very important social </a:t>
            </a:r>
            <a:r>
              <a:rPr lang="en-US" sz="2400" dirty="0">
                <a:latin typeface="Minya Nouvelle" pitchFamily="2" charset="0"/>
              </a:rPr>
              <a:t>skills. </a:t>
            </a:r>
            <a:r>
              <a:rPr lang="en-US" sz="2400" dirty="0" smtClean="0">
                <a:latin typeface="Minya Nouvelle" pitchFamily="2" charset="0"/>
              </a:rPr>
              <a:t>Playground </a:t>
            </a:r>
            <a:r>
              <a:rPr lang="en-US" sz="2400" dirty="0">
                <a:latin typeface="Minya Nouvelle" pitchFamily="2" charset="0"/>
              </a:rPr>
              <a:t>time is also an opportunity to explore and manipulate a different environment. Children </a:t>
            </a:r>
            <a:r>
              <a:rPr lang="en-US" sz="2400" dirty="0" smtClean="0">
                <a:latin typeface="Minya Nouvelle" pitchFamily="2" charset="0"/>
              </a:rPr>
              <a:t> </a:t>
            </a:r>
            <a:r>
              <a:rPr lang="en-US" sz="2400" dirty="0">
                <a:latin typeface="Minya Nouvelle" pitchFamily="2" charset="0"/>
              </a:rPr>
              <a:t>love outdoor play because they can let loose their imaginations while getting physical. </a:t>
            </a:r>
          </a:p>
          <a:p>
            <a:endParaRPr lang="en-US" sz="1400"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sz="8000" b="0" dirty="0" smtClean="0">
                <a:solidFill>
                  <a:schemeClr val="tx1"/>
                </a:solidFill>
                <a:latin typeface="Minya Nouvelle" pitchFamily="2" charset="0"/>
              </a:rPr>
              <a:t>Social Studies</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4114800"/>
            <a:ext cx="7772400" cy="1752600"/>
          </a:xfrm>
        </p:spPr>
        <p:txBody>
          <a:bodyPr/>
          <a:lstStyle/>
          <a:p>
            <a:pPr algn="l"/>
            <a:r>
              <a:rPr lang="en-US" sz="2400" dirty="0" smtClean="0">
                <a:latin typeface="Minya Nouvelle" pitchFamily="2" charset="0"/>
              </a:rPr>
              <a:t>During Social Studies, the children will discuss and gain a better understanding of citizenship, how we are alike and different, cultures around the world, needs and wants, and geography.</a:t>
            </a:r>
            <a:endParaRPr lang="en-US" sz="2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914400"/>
            <a:ext cx="7772400" cy="1143000"/>
          </a:xfrm>
        </p:spPr>
        <p:txBody>
          <a:bodyPr/>
          <a:lstStyle/>
          <a:p>
            <a:r>
              <a:rPr lang="en-US" sz="8000" b="0" dirty="0" smtClean="0">
                <a:solidFill>
                  <a:schemeClr val="tx1"/>
                </a:solidFill>
                <a:latin typeface="Minya Nouvelle" pitchFamily="2" charset="0"/>
              </a:rPr>
              <a:t>Science</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p:txBody>
          <a:bodyPr/>
          <a:lstStyle/>
          <a:p>
            <a:pPr algn="l"/>
            <a:r>
              <a:rPr lang="en-US" sz="2400" dirty="0" smtClean="0">
                <a:latin typeface="Minya Nouvelle" pitchFamily="2" charset="0"/>
              </a:rPr>
              <a:t>During </a:t>
            </a:r>
            <a:r>
              <a:rPr lang="en-US" sz="2400" dirty="0">
                <a:latin typeface="Minya Nouvelle" pitchFamily="2" charset="0"/>
              </a:rPr>
              <a:t>science, students will make observations and build an understanding of similarities and differences in animals, weather concepts, and the properties of common objects. They will also use appropriate tools and measurements to increase their ability to describe their world. FOSS kits are used for our science classes which allow for the children to have authentic, hands-on learning experiences.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1066800"/>
            <a:ext cx="7772400" cy="1143000"/>
          </a:xfrm>
        </p:spPr>
        <p:txBody>
          <a:bodyPr/>
          <a:lstStyle/>
          <a:p>
            <a:r>
              <a:rPr lang="en-US" sz="8000" b="0" dirty="0" smtClean="0">
                <a:solidFill>
                  <a:schemeClr val="tx1"/>
                </a:solidFill>
                <a:latin typeface="Minya Nouvelle" pitchFamily="2" charset="0"/>
              </a:rPr>
              <a:t>Rest &amp; Read</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p:txBody>
          <a:bodyPr/>
          <a:lstStyle/>
          <a:p>
            <a:pPr algn="l"/>
            <a:r>
              <a:rPr lang="en-US" sz="2400" dirty="0" smtClean="0">
                <a:latin typeface="Minya Nouvelle" pitchFamily="2" charset="0"/>
              </a:rPr>
              <a:t>This </a:t>
            </a:r>
            <a:r>
              <a:rPr lang="en-US" sz="2400" dirty="0">
                <a:latin typeface="Minya Nouvelle" pitchFamily="2" charset="0"/>
              </a:rPr>
              <a:t>is the time of day set aside for the children to relax after a full day of exercising their brains. The children </a:t>
            </a:r>
            <a:r>
              <a:rPr lang="en-US" sz="2400" dirty="0" smtClean="0">
                <a:latin typeface="Minya Nouvelle" pitchFamily="2" charset="0"/>
              </a:rPr>
              <a:t>will sit at their seats with a book of their choice to rest and read quietly before dismissal.</a:t>
            </a:r>
          </a:p>
          <a:p>
            <a:endParaRPr lang="en-US" sz="1400"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143000"/>
            <a:ext cx="7772400" cy="1143000"/>
          </a:xfrm>
        </p:spPr>
        <p:txBody>
          <a:bodyPr/>
          <a:lstStyle/>
          <a:p>
            <a:r>
              <a:rPr lang="en-US" sz="8000" b="0" dirty="0" smtClean="0">
                <a:solidFill>
                  <a:schemeClr val="tx1"/>
                </a:solidFill>
                <a:latin typeface="Minya Nouvelle" pitchFamily="2" charset="0"/>
              </a:rPr>
              <a:t>Dismissal</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685800" y="3429000"/>
            <a:ext cx="7772400" cy="1752600"/>
          </a:xfrm>
        </p:spPr>
        <p:txBody>
          <a:bodyPr/>
          <a:lstStyle/>
          <a:p>
            <a:pPr algn="l"/>
            <a:r>
              <a:rPr lang="en-US" sz="2000" dirty="0" smtClean="0">
                <a:latin typeface="Minya Nouvelle" pitchFamily="2" charset="0"/>
              </a:rPr>
              <a:t>At Alston Ridge, we have a </a:t>
            </a:r>
            <a:r>
              <a:rPr lang="en-US" sz="2000" dirty="0">
                <a:latin typeface="Minya Nouvelle" pitchFamily="2" charset="0"/>
              </a:rPr>
              <a:t>silent </a:t>
            </a:r>
            <a:r>
              <a:rPr lang="en-US" sz="2000" dirty="0" smtClean="0">
                <a:latin typeface="Minya Nouvelle" pitchFamily="2" charset="0"/>
              </a:rPr>
              <a:t>dismissal that is done entirely on the television. During this time, </a:t>
            </a:r>
            <a:r>
              <a:rPr lang="en-US" sz="2000" dirty="0">
                <a:latin typeface="Minya Nouvelle" pitchFamily="2" charset="0"/>
              </a:rPr>
              <a:t>students traveling home via carpool and daycare vans are given color coded tags. The students watch each mode of transportation be announced on the television through the use of appropriate symbols (car, </a:t>
            </a:r>
            <a:r>
              <a:rPr lang="en-US" sz="2000" dirty="0" smtClean="0">
                <a:latin typeface="Minya Nouvelle" pitchFamily="2" charset="0"/>
              </a:rPr>
              <a:t>numbered </a:t>
            </a:r>
            <a:r>
              <a:rPr lang="en-US" sz="2000" dirty="0">
                <a:latin typeface="Minya Nouvelle" pitchFamily="2" charset="0"/>
              </a:rPr>
              <a:t>buses, after school care</a:t>
            </a:r>
            <a:r>
              <a:rPr lang="en-US" sz="2000" dirty="0" smtClean="0">
                <a:latin typeface="Minya Nouvelle" pitchFamily="2" charset="0"/>
              </a:rPr>
              <a:t>). If a student were to forget his or her bus number, he or she may refer to the “How We Go Home” list. If a child’s mode of dismissal changes, the parent or guardian must call or send a note in to school.</a:t>
            </a:r>
          </a:p>
          <a:p>
            <a:endParaRPr lang="en-US" sz="1400" dirty="0">
              <a:latin typeface="Minya Nouvelle" pitchFamily="2" charset="0"/>
            </a:endParaRPr>
          </a:p>
          <a:p>
            <a:endParaRPr lang="en-US" sz="1400" dirty="0">
              <a:latin typeface="Minya Nouvelle" pitchFamily="2" charset="0"/>
            </a:endParaRPr>
          </a:p>
          <a:p>
            <a:endParaRPr lang="en-US" dirty="0">
              <a:latin typeface="Minya Nouvelle"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sz="8000" b="0" dirty="0" smtClean="0">
                <a:solidFill>
                  <a:schemeClr val="tx1"/>
                </a:solidFill>
                <a:latin typeface="Minya Nouvelle" pitchFamily="2" charset="0"/>
              </a:rPr>
              <a:t>Arrival &amp; Morning Work</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3886200"/>
            <a:ext cx="7772400" cy="2743200"/>
          </a:xfrm>
        </p:spPr>
        <p:txBody>
          <a:bodyPr/>
          <a:lstStyle/>
          <a:p>
            <a:pPr algn="l"/>
            <a:r>
              <a:rPr lang="en-US" sz="2400" dirty="0" smtClean="0">
                <a:latin typeface="Minya Nouvelle" pitchFamily="2" charset="0"/>
              </a:rPr>
              <a:t>	</a:t>
            </a:r>
          </a:p>
          <a:p>
            <a:r>
              <a:rPr lang="en-US" sz="2400" dirty="0" smtClean="0">
                <a:latin typeface="Minya Nouvelle" pitchFamily="2" charset="0"/>
              </a:rPr>
              <a:t>Students </a:t>
            </a:r>
            <a:r>
              <a:rPr lang="en-US" sz="2400" dirty="0">
                <a:latin typeface="Minya Nouvelle" pitchFamily="2" charset="0"/>
              </a:rPr>
              <a:t>come in</a:t>
            </a:r>
            <a:r>
              <a:rPr lang="en-US" sz="2400">
                <a:latin typeface="Minya Nouvelle" pitchFamily="2" charset="0"/>
              </a:rPr>
              <a:t>, </a:t>
            </a:r>
            <a:r>
              <a:rPr lang="en-US" sz="2400" smtClean="0">
                <a:latin typeface="Minya Nouvelle" pitchFamily="2" charset="0"/>
              </a:rPr>
              <a:t>unpack and put things in their cubbies, turn </a:t>
            </a:r>
            <a:r>
              <a:rPr lang="en-US" sz="2400" dirty="0">
                <a:latin typeface="Minya Nouvelle" pitchFamily="2" charset="0"/>
              </a:rPr>
              <a:t>in their </a:t>
            </a:r>
            <a:r>
              <a:rPr lang="en-US" sz="2400" dirty="0" smtClean="0">
                <a:latin typeface="Minya Nouvelle" pitchFamily="2" charset="0"/>
              </a:rPr>
              <a:t>communication folders for </a:t>
            </a:r>
            <a:r>
              <a:rPr lang="en-US" sz="2400" dirty="0">
                <a:latin typeface="Minya Nouvelle" pitchFamily="2" charset="0"/>
              </a:rPr>
              <a:t>review, and immediately start </a:t>
            </a:r>
            <a:r>
              <a:rPr lang="en-US" sz="2400" dirty="0" smtClean="0">
                <a:latin typeface="Minya Nouvelle" pitchFamily="2" charset="0"/>
              </a:rPr>
              <a:t>morning </a:t>
            </a:r>
            <a:r>
              <a:rPr lang="en-US" sz="2400" dirty="0">
                <a:latin typeface="Minya Nouvelle" pitchFamily="2" charset="0"/>
              </a:rPr>
              <a:t>work. </a:t>
            </a:r>
            <a:endParaRPr lang="en-US" sz="2400" dirty="0" smtClean="0">
              <a:latin typeface="Minya Nouvelle" pitchFamily="2" charset="0"/>
            </a:endParaRPr>
          </a:p>
          <a:p>
            <a:pPr algn="l"/>
            <a:endParaRPr lang="en-US" sz="1400" dirty="0"/>
          </a:p>
          <a:p>
            <a:pPr algn="l"/>
            <a:endParaRPr lang="en-US" sz="1400"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81000"/>
            <a:ext cx="7772400" cy="1143000"/>
          </a:xfrm>
        </p:spPr>
        <p:txBody>
          <a:bodyPr/>
          <a:lstStyle/>
          <a:p>
            <a:r>
              <a:rPr lang="en-US" sz="7200" b="0" dirty="0" smtClean="0">
                <a:solidFill>
                  <a:schemeClr val="tx1"/>
                </a:solidFill>
                <a:latin typeface="Minya Nouvelle" pitchFamily="2" charset="0"/>
              </a:rPr>
              <a:t>Behavior Management</a:t>
            </a:r>
            <a:endParaRPr lang="en-US" sz="72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533400" y="2057400"/>
            <a:ext cx="7772400" cy="2743200"/>
          </a:xfrm>
        </p:spPr>
        <p:txBody>
          <a:bodyPr/>
          <a:lstStyle/>
          <a:p>
            <a:pPr marL="457200" indent="-457200" algn="l">
              <a:buAutoNum type="arabicPeriod"/>
            </a:pPr>
            <a:r>
              <a:rPr lang="en-US" sz="2000" dirty="0" smtClean="0">
                <a:latin typeface="Minya Nouvelle" pitchFamily="2" charset="0"/>
              </a:rPr>
              <a:t>We have an “apple tree” with each child’s name next to the color they are on for that time.  Each child begins the day on green.</a:t>
            </a:r>
          </a:p>
          <a:p>
            <a:pPr marL="457200" indent="-457200" algn="l">
              <a:buAutoNum type="arabicPeriod"/>
            </a:pPr>
            <a:r>
              <a:rPr lang="en-US" sz="2000" dirty="0" smtClean="0">
                <a:latin typeface="Minya Nouvelle" pitchFamily="2" charset="0"/>
              </a:rPr>
              <a:t>If a child does not make good choices throughout the day they will be given a couple of warnings and then they are asked to change to the next color. Green-yellow-red.</a:t>
            </a:r>
          </a:p>
          <a:p>
            <a:pPr marL="457200" indent="-457200" algn="l">
              <a:buAutoNum type="arabicPeriod"/>
            </a:pPr>
            <a:r>
              <a:rPr lang="en-US" sz="2000" dirty="0" smtClean="0">
                <a:latin typeface="Minya Nouvelle" pitchFamily="2" charset="0"/>
              </a:rPr>
              <a:t>If I child moves to red this means they have not demonstrated good choices a few times in the day.</a:t>
            </a:r>
          </a:p>
          <a:p>
            <a:pPr marL="457200" indent="-457200" algn="l">
              <a:buAutoNum type="arabicPeriod"/>
            </a:pPr>
            <a:r>
              <a:rPr lang="en-US" sz="2000" dirty="0" smtClean="0">
                <a:latin typeface="Minya Nouvelle" pitchFamily="2" charset="0"/>
              </a:rPr>
              <a:t>Each day your child will come home with a color for the day. Please sign and return the calendar each day to indicate you have seen it. A short note may also come home if the color is yellow/red. Red usually will be a phone call home. </a:t>
            </a:r>
          </a:p>
          <a:p>
            <a:pPr algn="l"/>
            <a:r>
              <a:rPr lang="en-US" sz="1600" dirty="0" smtClean="0">
                <a:latin typeface="Minya Nouvelle" pitchFamily="2" charset="0"/>
              </a:rPr>
              <a:t> </a:t>
            </a:r>
          </a:p>
          <a:p>
            <a:endParaRPr lang="en-US" sz="1400" dirty="0">
              <a:latin typeface="Minya Nouvelle" pitchFamily="2" charset="0"/>
            </a:endParaRPr>
          </a:p>
          <a:p>
            <a:endParaRPr lang="en-US" sz="1400" dirty="0" smtClean="0">
              <a:latin typeface="Minya Nouvelle" pitchFamily="2" charset="0"/>
            </a:endParaRPr>
          </a:p>
          <a:p>
            <a:endParaRPr lang="en-US" sz="1400" dirty="0"/>
          </a:p>
          <a:p>
            <a:r>
              <a:rPr lang="en-US" sz="1400" dirty="0" smtClean="0"/>
              <a:t> </a:t>
            </a:r>
            <a:endParaRPr lang="en-US" sz="1400"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239000" cy="838200"/>
          </a:xfrm>
        </p:spPr>
        <p:txBody>
          <a:bodyPr/>
          <a:lstStyle/>
          <a:p>
            <a:pPr algn="ctr"/>
            <a:r>
              <a:rPr lang="en-US" sz="8000" dirty="0" smtClean="0">
                <a:solidFill>
                  <a:schemeClr val="tx1"/>
                </a:solidFill>
                <a:latin typeface="Minya Nouvelle" pitchFamily="2" charset="0"/>
              </a:rPr>
              <a:t>Warm </a:t>
            </a:r>
            <a:r>
              <a:rPr lang="en-US" sz="8000" dirty="0" err="1" smtClean="0">
                <a:solidFill>
                  <a:schemeClr val="tx1"/>
                </a:solidFill>
                <a:latin typeface="Minya Nouvelle" pitchFamily="2" charset="0"/>
              </a:rPr>
              <a:t>Fuzzies</a:t>
            </a:r>
            <a:endParaRPr lang="en-US" sz="8000" dirty="0">
              <a:solidFill>
                <a:schemeClr val="tx1"/>
              </a:solidFill>
              <a:latin typeface="Minya Nouvelle" pitchFamily="2" charset="0"/>
            </a:endParaRPr>
          </a:p>
        </p:txBody>
      </p:sp>
      <p:sp>
        <p:nvSpPr>
          <p:cNvPr id="3" name="Content Placeholder 2"/>
          <p:cNvSpPr>
            <a:spLocks noGrp="1"/>
          </p:cNvSpPr>
          <p:nvPr>
            <p:ph idx="1"/>
          </p:nvPr>
        </p:nvSpPr>
        <p:spPr>
          <a:xfrm>
            <a:off x="609600" y="1600200"/>
            <a:ext cx="7772400" cy="4495800"/>
          </a:xfrm>
        </p:spPr>
        <p:txBody>
          <a:bodyPr/>
          <a:lstStyle/>
          <a:p>
            <a:pPr>
              <a:buFont typeface="Arial" pitchFamily="34" charset="0"/>
              <a:buChar char="•"/>
            </a:pPr>
            <a:r>
              <a:rPr lang="en-US" sz="2400" dirty="0" smtClean="0">
                <a:latin typeface="Minya Nouvelle" pitchFamily="2" charset="0"/>
              </a:rPr>
              <a:t>I give out warm </a:t>
            </a:r>
            <a:r>
              <a:rPr lang="en-US" sz="2400" dirty="0" err="1" smtClean="0">
                <a:latin typeface="Minya Nouvelle" pitchFamily="2" charset="0"/>
              </a:rPr>
              <a:t>fuzzies</a:t>
            </a:r>
            <a:r>
              <a:rPr lang="en-US" sz="2400" dirty="0" smtClean="0">
                <a:latin typeface="Minya Nouvelle" pitchFamily="2" charset="0"/>
              </a:rPr>
              <a:t> (</a:t>
            </a:r>
            <a:r>
              <a:rPr lang="en-US" sz="2400" dirty="0" err="1" smtClean="0">
                <a:latin typeface="Minya Nouvelle" pitchFamily="2" charset="0"/>
              </a:rPr>
              <a:t>pom</a:t>
            </a:r>
            <a:r>
              <a:rPr lang="en-US" sz="2400" dirty="0" smtClean="0">
                <a:latin typeface="Minya Nouvelle" pitchFamily="2" charset="0"/>
              </a:rPr>
              <a:t> </a:t>
            </a:r>
            <a:r>
              <a:rPr lang="en-US" sz="2400" dirty="0" err="1" smtClean="0">
                <a:latin typeface="Minya Nouvelle" pitchFamily="2" charset="0"/>
              </a:rPr>
              <a:t>poms</a:t>
            </a:r>
            <a:r>
              <a:rPr lang="en-US" sz="2400" dirty="0" smtClean="0">
                <a:latin typeface="Minya Nouvelle" pitchFamily="2" charset="0"/>
              </a:rPr>
              <a:t>) throughout the day to children I see are “</a:t>
            </a:r>
            <a:r>
              <a:rPr lang="en-US" sz="2400" dirty="0" err="1" smtClean="0">
                <a:latin typeface="Minya Nouvelle" pitchFamily="2" charset="0"/>
              </a:rPr>
              <a:t>caught”being</a:t>
            </a:r>
            <a:r>
              <a:rPr lang="en-US" sz="2400" dirty="0" smtClean="0">
                <a:latin typeface="Minya Nouvelle" pitchFamily="2" charset="0"/>
              </a:rPr>
              <a:t> good.  This can be from things such as lending a friend a crayon, picking up paper off the floor, raising their hand, etc. The children have a bag to keep their </a:t>
            </a:r>
            <a:r>
              <a:rPr lang="en-US" sz="2400" dirty="0" err="1" smtClean="0">
                <a:latin typeface="Minya Nouvelle" pitchFamily="2" charset="0"/>
              </a:rPr>
              <a:t>fuzzies</a:t>
            </a:r>
            <a:r>
              <a:rPr lang="en-US" sz="2400" dirty="0" smtClean="0">
                <a:latin typeface="Minya Nouvelle" pitchFamily="2" charset="0"/>
              </a:rPr>
              <a:t> in their seat sacks.</a:t>
            </a:r>
          </a:p>
          <a:p>
            <a:pPr>
              <a:buFont typeface="Arial" pitchFamily="34" charset="0"/>
              <a:buChar char="•"/>
            </a:pPr>
            <a:r>
              <a:rPr lang="en-US" sz="2400" dirty="0" smtClean="0">
                <a:latin typeface="Minya Nouvelle" pitchFamily="2" charset="0"/>
              </a:rPr>
              <a:t>Students will have a chance every couple of weeks to “spend” their warm </a:t>
            </a:r>
            <a:r>
              <a:rPr lang="en-US" sz="2400" dirty="0" err="1" smtClean="0">
                <a:latin typeface="Minya Nouvelle" pitchFamily="2" charset="0"/>
              </a:rPr>
              <a:t>fuzzies</a:t>
            </a:r>
            <a:r>
              <a:rPr lang="en-US" sz="2400" dirty="0" smtClean="0">
                <a:latin typeface="Minya Nouvelle" pitchFamily="2" charset="0"/>
              </a:rPr>
              <a:t> at the class store.  They are encouraged to save up for the more “expensive” items and not spend it all at once!</a:t>
            </a:r>
          </a:p>
          <a:p>
            <a:pPr>
              <a:buFont typeface="Arial" pitchFamily="34" charset="0"/>
              <a:buChar char="•"/>
            </a:pPr>
            <a:endParaRPr lang="en-US" sz="2400" dirty="0">
              <a:latin typeface="Minya Nouvelle"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990600"/>
            <a:ext cx="5715000" cy="838200"/>
          </a:xfrm>
        </p:spPr>
        <p:txBody>
          <a:bodyPr/>
          <a:lstStyle/>
          <a:p>
            <a:r>
              <a:rPr lang="en-US" sz="8000" b="0" dirty="0" smtClean="0">
                <a:solidFill>
                  <a:schemeClr val="tx1"/>
                </a:solidFill>
                <a:latin typeface="Minya Nouvelle" pitchFamily="2" charset="0"/>
              </a:rPr>
              <a:t>Homework</a:t>
            </a:r>
            <a:endParaRPr lang="en-US" sz="8000" b="0" dirty="0">
              <a:solidFill>
                <a:schemeClr val="tx1"/>
              </a:solidFill>
              <a:latin typeface="Minya Nouvelle" pitchFamily="2" charset="0"/>
            </a:endParaRPr>
          </a:p>
        </p:txBody>
      </p:sp>
      <p:sp>
        <p:nvSpPr>
          <p:cNvPr id="3" name="Content Placeholder 2"/>
          <p:cNvSpPr>
            <a:spLocks noGrp="1"/>
          </p:cNvSpPr>
          <p:nvPr>
            <p:ph idx="1"/>
          </p:nvPr>
        </p:nvSpPr>
        <p:spPr>
          <a:xfrm>
            <a:off x="1143000" y="3124200"/>
            <a:ext cx="7772400" cy="1524000"/>
          </a:xfrm>
        </p:spPr>
        <p:txBody>
          <a:bodyPr/>
          <a:lstStyle/>
          <a:p>
            <a:pPr marL="0" indent="0">
              <a:buNone/>
            </a:pPr>
            <a:r>
              <a:rPr lang="en-US" sz="2400" dirty="0" smtClean="0">
                <a:latin typeface="Minya Nouvelle" pitchFamily="2" charset="0"/>
              </a:rPr>
              <a:t>Monthly Homework calendars are optional and will be posted on Blackboard but we ask that you read with your child at least 20 minutes nightly.</a:t>
            </a:r>
            <a:endParaRPr lang="en-US" sz="2400" dirty="0">
              <a:latin typeface="Minya Nouvelle"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838200"/>
          </a:xfrm>
        </p:spPr>
        <p:txBody>
          <a:bodyPr/>
          <a:lstStyle/>
          <a:p>
            <a:pPr algn="ctr"/>
            <a:r>
              <a:rPr lang="en-US" sz="8000" b="0" dirty="0" smtClean="0">
                <a:solidFill>
                  <a:schemeClr val="tx1"/>
                </a:solidFill>
                <a:latin typeface="Minya Nouvelle" pitchFamily="2" charset="0"/>
              </a:rPr>
              <a:t>Reporting Periods</a:t>
            </a:r>
            <a:endParaRPr lang="en-US" sz="8000" b="0" dirty="0">
              <a:solidFill>
                <a:schemeClr val="tx1"/>
              </a:solidFill>
              <a:latin typeface="Minya Nouvelle" pitchFamily="2" charset="0"/>
            </a:endParaRPr>
          </a:p>
        </p:txBody>
      </p:sp>
      <p:sp>
        <p:nvSpPr>
          <p:cNvPr id="3" name="Content Placeholder 2"/>
          <p:cNvSpPr>
            <a:spLocks noGrp="1"/>
          </p:cNvSpPr>
          <p:nvPr>
            <p:ph idx="1"/>
          </p:nvPr>
        </p:nvSpPr>
        <p:spPr>
          <a:xfrm>
            <a:off x="762000" y="3581400"/>
            <a:ext cx="7772400" cy="1828800"/>
          </a:xfrm>
        </p:spPr>
        <p:txBody>
          <a:bodyPr/>
          <a:lstStyle/>
          <a:p>
            <a:pPr marL="0" indent="0">
              <a:buNone/>
            </a:pPr>
            <a:r>
              <a:rPr lang="en-US" sz="2400" dirty="0" smtClean="0">
                <a:latin typeface="AbcTeacher" pitchFamily="2" charset="0"/>
              </a:rPr>
              <a:t>-</a:t>
            </a:r>
            <a:r>
              <a:rPr lang="en-US" sz="2400" dirty="0" smtClean="0">
                <a:latin typeface="Minya Nouvelle" pitchFamily="2" charset="0"/>
              </a:rPr>
              <a:t>1</a:t>
            </a:r>
            <a:r>
              <a:rPr lang="en-US" sz="2400" baseline="30000" dirty="0" smtClean="0">
                <a:latin typeface="Minya Nouvelle" pitchFamily="2" charset="0"/>
              </a:rPr>
              <a:t>st</a:t>
            </a:r>
            <a:r>
              <a:rPr lang="en-US" sz="2400" dirty="0" smtClean="0">
                <a:latin typeface="Minya Nouvelle" pitchFamily="2" charset="0"/>
              </a:rPr>
              <a:t> and 3</a:t>
            </a:r>
            <a:r>
              <a:rPr lang="en-US" sz="2400" baseline="30000" dirty="0" smtClean="0">
                <a:latin typeface="Minya Nouvelle" pitchFamily="2" charset="0"/>
              </a:rPr>
              <a:t>rd</a:t>
            </a:r>
            <a:r>
              <a:rPr lang="en-US" sz="2400" dirty="0" smtClean="0">
                <a:latin typeface="Minya Nouvelle" pitchFamily="2" charset="0"/>
              </a:rPr>
              <a:t> Quarter- Parent/Teacher Conferences will be held to discuss the children’s progress.</a:t>
            </a:r>
          </a:p>
          <a:p>
            <a:pPr>
              <a:buNone/>
            </a:pPr>
            <a:r>
              <a:rPr lang="en-US" sz="2400" dirty="0" smtClean="0">
                <a:latin typeface="Minya Nouvelle" pitchFamily="2" charset="0"/>
              </a:rPr>
              <a:t>-1</a:t>
            </a:r>
            <a:r>
              <a:rPr lang="en-US" sz="2400" baseline="30000" dirty="0" smtClean="0">
                <a:latin typeface="Minya Nouvelle" pitchFamily="2" charset="0"/>
              </a:rPr>
              <a:t>st</a:t>
            </a:r>
            <a:r>
              <a:rPr lang="en-US" sz="2400" dirty="0" smtClean="0">
                <a:latin typeface="Minya Nouvelle" pitchFamily="2" charset="0"/>
              </a:rPr>
              <a:t>  through 4</a:t>
            </a:r>
            <a:r>
              <a:rPr lang="en-US" sz="2400" baseline="30000" dirty="0" smtClean="0">
                <a:latin typeface="Minya Nouvelle" pitchFamily="2" charset="0"/>
              </a:rPr>
              <a:t>th</a:t>
            </a:r>
            <a:r>
              <a:rPr lang="en-US" sz="2400" dirty="0" smtClean="0">
                <a:latin typeface="Minya Nouvelle" pitchFamily="2" charset="0"/>
              </a:rPr>
              <a:t> Quarter- Report Cards will be sent home</a:t>
            </a:r>
            <a:endParaRPr lang="en-US" sz="2400" dirty="0">
              <a:latin typeface="Minya Nouvelle"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143000"/>
            <a:ext cx="6400800" cy="838200"/>
          </a:xfrm>
        </p:spPr>
        <p:txBody>
          <a:bodyPr/>
          <a:lstStyle/>
          <a:p>
            <a:r>
              <a:rPr lang="en-US" sz="8000" b="0" dirty="0" smtClean="0">
                <a:solidFill>
                  <a:schemeClr val="tx1"/>
                </a:solidFill>
                <a:latin typeface="Minya Nouvelle" pitchFamily="2" charset="0"/>
              </a:rPr>
              <a:t>Field Trips</a:t>
            </a:r>
            <a:endParaRPr lang="en-US" sz="8000" b="0" dirty="0">
              <a:solidFill>
                <a:schemeClr val="tx1"/>
              </a:solidFill>
              <a:latin typeface="Minya Nouvelle" pitchFamily="2" charset="0"/>
            </a:endParaRPr>
          </a:p>
        </p:txBody>
      </p:sp>
      <p:sp>
        <p:nvSpPr>
          <p:cNvPr id="3" name="Content Placeholder 2"/>
          <p:cNvSpPr>
            <a:spLocks noGrp="1"/>
          </p:cNvSpPr>
          <p:nvPr>
            <p:ph idx="1"/>
          </p:nvPr>
        </p:nvSpPr>
        <p:spPr>
          <a:xfrm>
            <a:off x="838200" y="2362200"/>
            <a:ext cx="7772400" cy="4495800"/>
          </a:xfrm>
        </p:spPr>
        <p:txBody>
          <a:bodyPr/>
          <a:lstStyle/>
          <a:p>
            <a:pPr>
              <a:buNone/>
            </a:pPr>
            <a:endParaRPr lang="en-US" sz="2400" dirty="0" smtClean="0">
              <a:effectLst>
                <a:outerShdw blurRad="38100" dist="38100" dir="2700000" algn="tl">
                  <a:srgbClr val="000000">
                    <a:alpha val="43137"/>
                  </a:srgbClr>
                </a:outerShdw>
              </a:effectLst>
              <a:latin typeface="AbcTeacher" pitchFamily="2" charset="0"/>
            </a:endParaRPr>
          </a:p>
          <a:p>
            <a:pPr marL="0" indent="0">
              <a:buNone/>
            </a:pPr>
            <a:r>
              <a:rPr lang="en-US" sz="2400" dirty="0" smtClean="0">
                <a:effectLst>
                  <a:outerShdw blurRad="38100" dist="38100" dir="2700000" algn="tl">
                    <a:srgbClr val="000000">
                      <a:alpha val="43137"/>
                    </a:srgbClr>
                  </a:outerShdw>
                </a:effectLst>
                <a:latin typeface="Minya Nouvelle" pitchFamily="2" charset="0"/>
              </a:rPr>
              <a:t>We usually have about four field trips a year, both on and off campus. The tentative field trips that we are planning on going on this year include: The Ganyard Farm Pumpkin Patch, a musical performance, a visit from the Science Fun For Everyone scientists and the Museum of Life and Science.  The dates are still to be determined but we love to have as many parent chaperones as possible to join in on the fun! </a:t>
            </a:r>
            <a:r>
              <a:rPr lang="en-US" sz="2400" dirty="0" smtClean="0">
                <a:effectLst>
                  <a:outerShdw blurRad="38100" dist="38100" dir="2700000" algn="tl">
                    <a:srgbClr val="000000">
                      <a:alpha val="43137"/>
                    </a:srgbClr>
                  </a:outerShdw>
                </a:effectLst>
                <a:latin typeface="Minya Nouvelle" pitchFamily="2" charset="0"/>
                <a:sym typeface="Wingdings" pitchFamily="2" charset="2"/>
              </a:rPr>
              <a:t> </a:t>
            </a:r>
            <a:endParaRPr lang="en-US" sz="2400" dirty="0">
              <a:effectLst>
                <a:outerShdw blurRad="38100" dist="38100" dir="2700000" algn="tl">
                  <a:srgbClr val="000000">
                    <a:alpha val="43137"/>
                  </a:srgbClr>
                </a:outerShdw>
              </a:effectLst>
              <a:latin typeface="Minya Nouvelle"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8382000" cy="838200"/>
          </a:xfrm>
        </p:spPr>
        <p:txBody>
          <a:bodyPr/>
          <a:lstStyle/>
          <a:p>
            <a:pPr algn="ctr"/>
            <a:r>
              <a:rPr lang="en-US" sz="8000" b="0" dirty="0" smtClean="0">
                <a:solidFill>
                  <a:schemeClr val="tx1"/>
                </a:solidFill>
                <a:latin typeface="Minya Nouvelle" pitchFamily="2" charset="0"/>
              </a:rPr>
              <a:t>Birthday Celebrations</a:t>
            </a:r>
            <a:endParaRPr lang="en-US" sz="8000" b="0" dirty="0">
              <a:solidFill>
                <a:schemeClr val="tx1"/>
              </a:solidFill>
              <a:latin typeface="Minya Nouvelle" pitchFamily="2" charset="0"/>
            </a:endParaRPr>
          </a:p>
        </p:txBody>
      </p:sp>
      <p:sp>
        <p:nvSpPr>
          <p:cNvPr id="3" name="Content Placeholder 2"/>
          <p:cNvSpPr>
            <a:spLocks noGrp="1"/>
          </p:cNvSpPr>
          <p:nvPr>
            <p:ph idx="1"/>
          </p:nvPr>
        </p:nvSpPr>
        <p:spPr>
          <a:xfrm>
            <a:off x="762000" y="3581400"/>
            <a:ext cx="7772400" cy="1828800"/>
          </a:xfrm>
        </p:spPr>
        <p:txBody>
          <a:bodyPr/>
          <a:lstStyle/>
          <a:p>
            <a:pPr marL="0" indent="0">
              <a:buNone/>
            </a:pPr>
            <a:r>
              <a:rPr lang="en-US" sz="2400" dirty="0" smtClean="0">
                <a:latin typeface="Minya Nouvelle" pitchFamily="2" charset="0"/>
              </a:rPr>
              <a:t>Due to the large number of children in our school with allergies as well as initiatives for healthier students, it is a school wide policy that we do not have food for birthday celebrations. Instead, we invite you to come read a special book chosen by your child to our class and (if you so wish) you can then donate to our classroom library in your child’s name. </a:t>
            </a:r>
            <a:endParaRPr lang="en-US" sz="2400" dirty="0">
              <a:latin typeface="Minya Nouvelle"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838200"/>
          </a:xfrm>
        </p:spPr>
        <p:txBody>
          <a:bodyPr/>
          <a:lstStyle/>
          <a:p>
            <a:pPr algn="ctr"/>
            <a:r>
              <a:rPr lang="en-US" sz="8000" b="0" dirty="0" smtClean="0">
                <a:solidFill>
                  <a:schemeClr val="tx1"/>
                </a:solidFill>
                <a:latin typeface="Minya Nouvelle" pitchFamily="2" charset="0"/>
              </a:rPr>
              <a:t>Daily Schedule</a:t>
            </a:r>
            <a:br>
              <a:rPr lang="en-US" sz="8000" b="0" dirty="0" smtClean="0">
                <a:solidFill>
                  <a:schemeClr val="tx1"/>
                </a:solidFill>
                <a:latin typeface="Minya Nouvelle" pitchFamily="2" charset="0"/>
              </a:rPr>
            </a:br>
            <a:r>
              <a:rPr lang="en-US" sz="2000" b="0" dirty="0" smtClean="0">
                <a:solidFill>
                  <a:schemeClr val="tx1"/>
                </a:solidFill>
                <a:latin typeface="Minya Nouvelle" pitchFamily="2" charset="0"/>
              </a:rPr>
              <a:t>(for first quarter)</a:t>
            </a:r>
            <a:endParaRPr lang="en-US" sz="2000" dirty="0">
              <a:latin typeface="Minya Nouvelle" pitchFamily="2" charset="0"/>
            </a:endParaRPr>
          </a:p>
        </p:txBody>
      </p:sp>
      <p:sp>
        <p:nvSpPr>
          <p:cNvPr id="4" name="Rectangle 3"/>
          <p:cNvSpPr/>
          <p:nvPr/>
        </p:nvSpPr>
        <p:spPr>
          <a:xfrm>
            <a:off x="1981200" y="1752600"/>
            <a:ext cx="4343400" cy="4247317"/>
          </a:xfrm>
          <a:prstGeom prst="rect">
            <a:avLst/>
          </a:prstGeom>
        </p:spPr>
        <p:txBody>
          <a:bodyPr wrap="square">
            <a:spAutoFit/>
          </a:bodyPr>
          <a:lstStyle/>
          <a:p>
            <a:pPr>
              <a:buNone/>
            </a:pPr>
            <a:endParaRPr lang="en-US" sz="1800" dirty="0" smtClean="0">
              <a:latin typeface="Minya Nouvelle" pitchFamily="2" charset="0"/>
            </a:endParaRPr>
          </a:p>
          <a:p>
            <a:pPr>
              <a:buNone/>
            </a:pPr>
            <a:r>
              <a:rPr lang="en-US" sz="1800" dirty="0" smtClean="0">
                <a:latin typeface="Minya Nouvelle" pitchFamily="2" charset="0"/>
              </a:rPr>
              <a:t>8:45-9:15 Morning Work</a:t>
            </a:r>
          </a:p>
          <a:p>
            <a:pPr>
              <a:buNone/>
            </a:pPr>
            <a:r>
              <a:rPr lang="en-US" sz="1800" dirty="0" smtClean="0">
                <a:latin typeface="Minya Nouvelle" pitchFamily="2" charset="0"/>
              </a:rPr>
              <a:t>9:15-9:30 Morning Meeting/Calendar</a:t>
            </a:r>
          </a:p>
          <a:p>
            <a:pPr>
              <a:buNone/>
            </a:pPr>
            <a:r>
              <a:rPr lang="en-US" sz="1800" dirty="0" smtClean="0">
                <a:latin typeface="Minya Nouvelle" pitchFamily="2" charset="0"/>
              </a:rPr>
              <a:t>9:30 – 10:15 Math</a:t>
            </a:r>
          </a:p>
          <a:p>
            <a:pPr>
              <a:buNone/>
            </a:pPr>
            <a:r>
              <a:rPr lang="en-US" sz="1800" dirty="0" smtClean="0">
                <a:latin typeface="Minya Nouvelle" pitchFamily="2" charset="0"/>
              </a:rPr>
              <a:t>10:15-11:00 Writing</a:t>
            </a:r>
          </a:p>
          <a:p>
            <a:pPr>
              <a:buNone/>
            </a:pPr>
            <a:r>
              <a:rPr lang="en-US" sz="1800" dirty="0" smtClean="0">
                <a:latin typeface="Minya Nouvelle" pitchFamily="2" charset="0"/>
              </a:rPr>
              <a:t>11:00-11:10 Bathroom Break</a:t>
            </a:r>
          </a:p>
          <a:p>
            <a:pPr>
              <a:buNone/>
            </a:pPr>
            <a:r>
              <a:rPr lang="en-US" sz="1800" dirty="0" smtClean="0">
                <a:latin typeface="Minya Nouvelle" pitchFamily="2" charset="0"/>
              </a:rPr>
              <a:t>11:10-11:55 Specials</a:t>
            </a:r>
          </a:p>
          <a:p>
            <a:pPr>
              <a:buNone/>
            </a:pPr>
            <a:r>
              <a:rPr lang="en-US" sz="1800" dirty="0" smtClean="0">
                <a:latin typeface="Minya Nouvelle" pitchFamily="2" charset="0"/>
              </a:rPr>
              <a:t>12:00-12:30 Lunch</a:t>
            </a:r>
          </a:p>
          <a:p>
            <a:pPr>
              <a:buNone/>
            </a:pPr>
            <a:r>
              <a:rPr lang="en-US" sz="1800" dirty="0" smtClean="0">
                <a:latin typeface="Minya Nouvelle" pitchFamily="2" charset="0"/>
              </a:rPr>
              <a:t>12:30-12:40 Bathroom Break</a:t>
            </a:r>
          </a:p>
          <a:p>
            <a:pPr>
              <a:buNone/>
            </a:pPr>
            <a:r>
              <a:rPr lang="en-US" sz="1800" dirty="0" smtClean="0">
                <a:latin typeface="Minya Nouvelle" pitchFamily="2" charset="0"/>
              </a:rPr>
              <a:t>12:40-1:00 Shared Reading</a:t>
            </a:r>
          </a:p>
          <a:p>
            <a:pPr>
              <a:buNone/>
            </a:pPr>
            <a:r>
              <a:rPr lang="en-US" sz="1800" dirty="0" smtClean="0">
                <a:latin typeface="Minya Nouvelle" pitchFamily="2" charset="0"/>
              </a:rPr>
              <a:t>1:00-2:15 Daily Five and Phonics</a:t>
            </a:r>
          </a:p>
          <a:p>
            <a:pPr>
              <a:buNone/>
            </a:pPr>
            <a:r>
              <a:rPr lang="en-US" sz="1800" dirty="0" smtClean="0">
                <a:latin typeface="Minya Nouvelle" pitchFamily="2" charset="0"/>
              </a:rPr>
              <a:t>2:15 – 2:30 Snack</a:t>
            </a:r>
          </a:p>
          <a:p>
            <a:pPr>
              <a:buNone/>
            </a:pPr>
            <a:r>
              <a:rPr lang="en-US" sz="1800" dirty="0" smtClean="0">
                <a:latin typeface="Minya Nouvelle" pitchFamily="2" charset="0"/>
              </a:rPr>
              <a:t>2:30 – 3:00 Recess</a:t>
            </a:r>
          </a:p>
          <a:p>
            <a:pPr>
              <a:buNone/>
            </a:pPr>
            <a:r>
              <a:rPr lang="en-US" sz="1800" dirty="0" smtClean="0">
                <a:latin typeface="Minya Nouvelle" pitchFamily="2" charset="0"/>
              </a:rPr>
              <a:t>3:00-3:30 Science/Social Studies</a:t>
            </a:r>
          </a:p>
          <a:p>
            <a:pPr>
              <a:buNone/>
            </a:pPr>
            <a:r>
              <a:rPr lang="en-US" sz="1800" dirty="0" smtClean="0">
                <a:latin typeface="Minya Nouvelle" pitchFamily="2" charset="0"/>
              </a:rPr>
              <a:t>3:30-3:45 Rest &amp; Read/Prep for Dismissal</a:t>
            </a:r>
            <a:endParaRPr lang="en-US" sz="1800" dirty="0">
              <a:latin typeface="Minya Nouvelle"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772400" cy="5867400"/>
          </a:xfrm>
        </p:spPr>
        <p:txBody>
          <a:bodyPr/>
          <a:lstStyle/>
          <a:p>
            <a:r>
              <a:rPr lang="en-US" dirty="0" smtClean="0">
                <a:latin typeface="Minya Nouvelle" pitchFamily="2" charset="0"/>
              </a:rPr>
              <a:t>Absences – For an absence to be excused, a note must be sent in with the student when they return to school.</a:t>
            </a:r>
          </a:p>
          <a:p>
            <a:r>
              <a:rPr lang="en-US" dirty="0" smtClean="0">
                <a:latin typeface="Minya Nouvelle" pitchFamily="2" charset="0"/>
              </a:rPr>
              <a:t>Wish List – wish list is posted on blackboard, if you would like to donate please take a sticky note today</a:t>
            </a:r>
          </a:p>
          <a:p>
            <a:r>
              <a:rPr lang="en-US" dirty="0" smtClean="0">
                <a:latin typeface="Minya Nouvelle" pitchFamily="2" charset="0"/>
              </a:rPr>
              <a:t>Volunteers – starting in the 2</a:t>
            </a:r>
            <a:r>
              <a:rPr lang="en-US" baseline="30000" dirty="0" smtClean="0">
                <a:latin typeface="Minya Nouvelle" pitchFamily="2" charset="0"/>
              </a:rPr>
              <a:t>nd</a:t>
            </a:r>
            <a:r>
              <a:rPr lang="en-US" dirty="0" smtClean="0">
                <a:latin typeface="Minya Nouvelle" pitchFamily="2" charset="0"/>
              </a:rPr>
              <a:t> quarter, there will be a sign up genius for volunteers in the room.  Please make sure you register as a volunteer!</a:t>
            </a:r>
            <a:endParaRPr lang="en-US" dirty="0">
              <a:latin typeface="Minya Nouvelle"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5400" dirty="0" smtClean="0">
                <a:latin typeface="Minya Nouvelle" pitchFamily="2" charset="0"/>
              </a:rPr>
              <a:t>Thank you for coming!  I look forward to working with you all!</a:t>
            </a:r>
            <a:endParaRPr lang="en-US" sz="5400" dirty="0">
              <a:latin typeface="Minya Nouvelle"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219200"/>
            <a:ext cx="7772400" cy="1143000"/>
          </a:xfrm>
        </p:spPr>
        <p:txBody>
          <a:bodyPr/>
          <a:lstStyle/>
          <a:p>
            <a:r>
              <a:rPr lang="en-US" sz="8000" b="0" dirty="0" smtClean="0">
                <a:solidFill>
                  <a:schemeClr val="tx1"/>
                </a:solidFill>
                <a:latin typeface="Minya Nouvelle" pitchFamily="2" charset="0"/>
              </a:rPr>
              <a:t>Morning Meeting</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381000" y="3657600"/>
            <a:ext cx="7772400" cy="1752600"/>
          </a:xfrm>
        </p:spPr>
        <p:txBody>
          <a:bodyPr/>
          <a:lstStyle/>
          <a:p>
            <a:pPr algn="l"/>
            <a:r>
              <a:rPr lang="en-US" sz="2400" dirty="0">
                <a:latin typeface="Minya Nouvelle" pitchFamily="2" charset="0"/>
              </a:rPr>
              <a:t>During morning meeting, students review the days of the week, months of the year, count the days in the month, create or add to a pattern, and forecast the weather. This is where we start our day by discussing what is to be expected in the hours to come. This is also the time where the children get the opportunity to share their own special thoughts or news with the class.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533400" y="990600"/>
            <a:ext cx="7772400" cy="1143000"/>
          </a:xfrm>
        </p:spPr>
        <p:txBody>
          <a:bodyPr/>
          <a:lstStyle/>
          <a:p>
            <a:r>
              <a:rPr lang="en-US" sz="8000" b="0" dirty="0" smtClean="0">
                <a:solidFill>
                  <a:schemeClr val="tx1"/>
                </a:solidFill>
                <a:latin typeface="Minya Nouvelle" pitchFamily="2" charset="0"/>
              </a:rPr>
              <a:t>Literacy Centers</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2819400"/>
            <a:ext cx="7772400" cy="1752600"/>
          </a:xfrm>
        </p:spPr>
        <p:txBody>
          <a:bodyPr/>
          <a:lstStyle/>
          <a:p>
            <a:pPr algn="l"/>
            <a:r>
              <a:rPr lang="en-US" sz="2400" dirty="0" smtClean="0">
                <a:latin typeface="Minya Nouvelle" pitchFamily="2" charset="0"/>
              </a:rPr>
              <a:t>Literacy </a:t>
            </a:r>
            <a:r>
              <a:rPr lang="en-US" sz="2400" dirty="0">
                <a:latin typeface="Minya Nouvelle" pitchFamily="2" charset="0"/>
              </a:rPr>
              <a:t>centers are stations where literacy activities are set up </a:t>
            </a:r>
            <a:r>
              <a:rPr lang="en-US" sz="2400" dirty="0" smtClean="0">
                <a:latin typeface="Minya Nouvelle" pitchFamily="2" charset="0"/>
              </a:rPr>
              <a:t>for independent or guided </a:t>
            </a:r>
            <a:r>
              <a:rPr lang="en-US" sz="2400" dirty="0">
                <a:latin typeface="Minya Nouvelle" pitchFamily="2" charset="0"/>
              </a:rPr>
              <a:t>use. </a:t>
            </a:r>
            <a:r>
              <a:rPr lang="en-US" sz="2400" dirty="0" smtClean="0">
                <a:latin typeface="Minya Nouvelle" pitchFamily="2" charset="0"/>
              </a:rPr>
              <a:t>Examples </a:t>
            </a:r>
            <a:r>
              <a:rPr lang="en-US" sz="2400" dirty="0">
                <a:latin typeface="Minya Nouvelle" pitchFamily="2" charset="0"/>
              </a:rPr>
              <a:t>of literacy centers include: reading the room, matching upper and lowercase letters or word families, doing “picture walks” through theme related </a:t>
            </a:r>
            <a:r>
              <a:rPr lang="en-US" sz="2400" dirty="0" smtClean="0">
                <a:latin typeface="Minya Nouvelle" pitchFamily="2" charset="0"/>
              </a:rPr>
              <a:t>books, reading to a buddy, and listening to reading on the computer or in the listening center. This allows the teacher to pull students to read in their small reading groups. These groups are differentiated to meet the specific needs and reading level of your child. </a:t>
            </a:r>
            <a:endParaRPr lang="en-US" sz="2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143000"/>
            <a:ext cx="7772400" cy="1143000"/>
          </a:xfrm>
        </p:spPr>
        <p:txBody>
          <a:bodyPr/>
          <a:lstStyle/>
          <a:p>
            <a:r>
              <a:rPr lang="en-US" sz="8000" b="0" dirty="0" smtClean="0">
                <a:solidFill>
                  <a:schemeClr val="tx1"/>
                </a:solidFill>
                <a:latin typeface="Minya Nouvelle" pitchFamily="2" charset="0"/>
              </a:rPr>
              <a:t>Shared Reading</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2743200"/>
            <a:ext cx="7772400" cy="1752600"/>
          </a:xfrm>
        </p:spPr>
        <p:txBody>
          <a:bodyPr/>
          <a:lstStyle/>
          <a:p>
            <a:pPr algn="l"/>
            <a:r>
              <a:rPr lang="en-US" sz="2400" dirty="0" smtClean="0">
                <a:latin typeface="Minya Nouvelle" pitchFamily="2" charset="0"/>
              </a:rPr>
              <a:t>Shared </a:t>
            </a:r>
            <a:r>
              <a:rPr lang="en-US" sz="2400" dirty="0">
                <a:latin typeface="Minya Nouvelle" pitchFamily="2" charset="0"/>
              </a:rPr>
              <a:t>Reading is an interactive reading experience that occurs when students join in or share the reading of a big book </a:t>
            </a:r>
            <a:r>
              <a:rPr lang="en-US" sz="2400" dirty="0" smtClean="0">
                <a:latin typeface="Minya Nouvelle" pitchFamily="2" charset="0"/>
              </a:rPr>
              <a:t>while </a:t>
            </a:r>
            <a:r>
              <a:rPr lang="en-US" sz="2400" dirty="0">
                <a:latin typeface="Minya Nouvelle" pitchFamily="2" charset="0"/>
              </a:rPr>
              <a:t>guided and supported by a teacher or other experienced reader. Students observe an expert reading the text with fluency and expression. The text must be large enough for all the students to see clearly, so they can share in the reading of the text. It is through Shared Reading that the reading process and reading strategies that readers use are demonstrated</a:t>
            </a:r>
            <a:r>
              <a:rPr lang="en-US" sz="2400" dirty="0" smtClean="0">
                <a:latin typeface="Minya Nouvelle" pitchFamily="2" charset="0"/>
              </a:rPr>
              <a:t>.</a:t>
            </a:r>
            <a:endParaRPr lang="en-US" sz="2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81000" y="685800"/>
            <a:ext cx="7772400" cy="1143000"/>
          </a:xfrm>
        </p:spPr>
        <p:txBody>
          <a:bodyPr/>
          <a:lstStyle/>
          <a:p>
            <a:r>
              <a:rPr lang="en-US" sz="8000" b="0" dirty="0" smtClean="0">
                <a:solidFill>
                  <a:schemeClr val="tx1"/>
                </a:solidFill>
                <a:latin typeface="Minya Nouvelle" pitchFamily="2" charset="0"/>
              </a:rPr>
              <a:t>Word Work</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2590800"/>
            <a:ext cx="7772400" cy="1752600"/>
          </a:xfrm>
        </p:spPr>
        <p:txBody>
          <a:bodyPr/>
          <a:lstStyle/>
          <a:p>
            <a:pPr algn="l"/>
            <a:r>
              <a:rPr lang="en-US" sz="2400" dirty="0">
                <a:latin typeface="Minya Nouvelle" pitchFamily="2" charset="0"/>
              </a:rPr>
              <a:t>Phonics is the awareness of letter and sound relationships. It is the link between what we say and what we can read and write. Phonics is taught in a variety of ways including: letter recognition, connecting the letters with their sounds, teaching and </a:t>
            </a:r>
            <a:r>
              <a:rPr lang="en-US" sz="2400" dirty="0" smtClean="0">
                <a:latin typeface="Minya Nouvelle" pitchFamily="2" charset="0"/>
              </a:rPr>
              <a:t>reinforcing </a:t>
            </a:r>
            <a:r>
              <a:rPr lang="en-US" sz="2400" dirty="0">
                <a:latin typeface="Minya Nouvelle" pitchFamily="2" charset="0"/>
              </a:rPr>
              <a:t>sight words, and reading and writing easy consonant-vowel-consonant words. </a:t>
            </a:r>
            <a:r>
              <a:rPr lang="en-US" sz="2400" dirty="0" smtClean="0">
                <a:latin typeface="Minya Nouvelle" pitchFamily="2" charset="0"/>
              </a:rPr>
              <a:t>We will introduce new “Word Wall Words” gradually so that by the end of Kindergarten students will have a core of sight words that they can read and write.</a:t>
            </a:r>
            <a:endParaRPr lang="en-US" sz="2400" dirty="0">
              <a:latin typeface="Minya Nouvelle" pitchFamily="2" charset="0"/>
            </a:endParaRPr>
          </a:p>
          <a:p>
            <a:endParaRPr lang="en-US" sz="1400" dirty="0">
              <a:latin typeface="Minya Nouvelle" pitchFamily="2" charset="0"/>
            </a:endParaRPr>
          </a:p>
          <a:p>
            <a:endParaRPr lang="en-US" sz="1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696200" cy="838200"/>
          </a:xfrm>
        </p:spPr>
        <p:txBody>
          <a:bodyPr/>
          <a:lstStyle/>
          <a:p>
            <a:pPr algn="ctr"/>
            <a:r>
              <a:rPr lang="en-US" sz="8000" b="0" dirty="0" smtClean="0">
                <a:solidFill>
                  <a:schemeClr val="tx1"/>
                </a:solidFill>
                <a:latin typeface="Minya Nouvelle" pitchFamily="2" charset="0"/>
              </a:rPr>
              <a:t>Interactive Writing</a:t>
            </a:r>
            <a:endParaRPr lang="en-US" sz="8000" dirty="0">
              <a:latin typeface="Minya Nouvelle" pitchFamily="2" charset="0"/>
            </a:endParaRPr>
          </a:p>
        </p:txBody>
      </p:sp>
      <p:sp>
        <p:nvSpPr>
          <p:cNvPr id="3" name="Content Placeholder 2"/>
          <p:cNvSpPr>
            <a:spLocks noGrp="1"/>
          </p:cNvSpPr>
          <p:nvPr>
            <p:ph idx="1"/>
          </p:nvPr>
        </p:nvSpPr>
        <p:spPr>
          <a:xfrm>
            <a:off x="685800" y="2590800"/>
            <a:ext cx="7772400" cy="3581400"/>
          </a:xfrm>
        </p:spPr>
        <p:txBody>
          <a:bodyPr/>
          <a:lstStyle/>
          <a:p>
            <a:pPr marL="0" indent="0">
              <a:buNone/>
            </a:pPr>
            <a:r>
              <a:rPr lang="en-US" sz="2400" dirty="0" smtClean="0">
                <a:latin typeface="Minya Nouvelle" pitchFamily="2" charset="0"/>
              </a:rPr>
              <a:t>Interactive writing is when the teacher "shares her pen" with the children to collaboratively compose a written message. The children contribute the letter sounds that they hear and the teacher writes the rest. Through this process students learn that words are made up of sounds in sequence and develop early concepts about print such as starting on the left and using spaces between words. Through interactive writing students begin to acquire some early high frequency words, learn that what you say can be written down and what you write can be read.</a:t>
            </a:r>
          </a:p>
          <a:p>
            <a:endParaRPr lang="en-US" sz="1600" dirty="0">
              <a:latin typeface="Minya Nouvelle"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457200"/>
            <a:ext cx="7772400" cy="1143000"/>
          </a:xfrm>
        </p:spPr>
        <p:txBody>
          <a:bodyPr/>
          <a:lstStyle/>
          <a:p>
            <a:r>
              <a:rPr lang="en-US" sz="8000" b="0" dirty="0" smtClean="0">
                <a:solidFill>
                  <a:schemeClr val="tx1"/>
                </a:solidFill>
                <a:latin typeface="Minya Nouvelle" pitchFamily="2" charset="0"/>
              </a:rPr>
              <a:t>Handwriting</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2514600"/>
            <a:ext cx="7772400" cy="1752600"/>
          </a:xfrm>
        </p:spPr>
        <p:txBody>
          <a:bodyPr/>
          <a:lstStyle/>
          <a:p>
            <a:pPr algn="l"/>
            <a:r>
              <a:rPr lang="en-US" sz="2400" dirty="0" smtClean="0">
                <a:latin typeface="Minya Nouvelle" pitchFamily="2" charset="0"/>
              </a:rPr>
              <a:t>Learning </a:t>
            </a:r>
            <a:r>
              <a:rPr lang="en-US" sz="2400" dirty="0">
                <a:latin typeface="Minya Nouvelle" pitchFamily="2" charset="0"/>
              </a:rPr>
              <a:t>to write can be stressful for students who may need practice with their fine motor skills. </a:t>
            </a:r>
            <a:r>
              <a:rPr lang="en-US" sz="2400" dirty="0" smtClean="0">
                <a:latin typeface="Minya Nouvelle" pitchFamily="2" charset="0"/>
              </a:rPr>
              <a:t>Children learn to print using hands-on materials and developmentally appropriate activities such as individual whiteboards, tracing in sand or even shaving cream! This fine motor practice prepares students for pencil and paper success .</a:t>
            </a:r>
            <a:endParaRPr lang="en-US" sz="2400" dirty="0">
              <a:latin typeface="Minya Nouvelle" pitchFamily="2"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609600"/>
            <a:ext cx="7772400" cy="1143000"/>
          </a:xfrm>
        </p:spPr>
        <p:txBody>
          <a:bodyPr/>
          <a:lstStyle/>
          <a:p>
            <a:r>
              <a:rPr lang="en-US" sz="8000" b="0" dirty="0" smtClean="0">
                <a:solidFill>
                  <a:schemeClr val="tx1"/>
                </a:solidFill>
                <a:latin typeface="Minya Nouvelle" pitchFamily="2" charset="0"/>
              </a:rPr>
              <a:t>Lunchtime</a:t>
            </a:r>
            <a:endParaRPr lang="en-US" sz="8000" b="0" dirty="0">
              <a:solidFill>
                <a:schemeClr val="tx1"/>
              </a:solidFill>
              <a:latin typeface="Minya Nouvelle" pitchFamily="2" charset="0"/>
            </a:endParaRPr>
          </a:p>
        </p:txBody>
      </p:sp>
      <p:sp>
        <p:nvSpPr>
          <p:cNvPr id="10243" name="Rectangle 3"/>
          <p:cNvSpPr>
            <a:spLocks noGrp="1" noChangeArrowheads="1"/>
          </p:cNvSpPr>
          <p:nvPr>
            <p:ph type="subTitle" idx="1"/>
          </p:nvPr>
        </p:nvSpPr>
        <p:spPr>
          <a:xfrm>
            <a:off x="457200" y="2514600"/>
            <a:ext cx="7772400" cy="1752600"/>
          </a:xfrm>
        </p:spPr>
        <p:txBody>
          <a:bodyPr/>
          <a:lstStyle/>
          <a:p>
            <a:pPr algn="l"/>
            <a:r>
              <a:rPr lang="en-US" sz="2400" dirty="0" smtClean="0">
                <a:latin typeface="Minya Nouvelle" pitchFamily="2" charset="0"/>
              </a:rPr>
              <a:t>At </a:t>
            </a:r>
            <a:r>
              <a:rPr lang="en-US" sz="2400" dirty="0">
                <a:latin typeface="Minya Nouvelle" pitchFamily="2" charset="0"/>
              </a:rPr>
              <a:t>lunchtime, the children are taken to the dining hall and are seated at </a:t>
            </a:r>
            <a:r>
              <a:rPr lang="en-US" sz="2400" dirty="0" smtClean="0">
                <a:latin typeface="Minya Nouvelle" pitchFamily="2" charset="0"/>
              </a:rPr>
              <a:t>table F. </a:t>
            </a:r>
            <a:r>
              <a:rPr lang="en-US" sz="2400" dirty="0">
                <a:latin typeface="Minya Nouvelle" pitchFamily="2" charset="0"/>
              </a:rPr>
              <a:t>Students that pack their lunch immediately go to their assigned table. Students that buy are given a clothespin with their name and </a:t>
            </a:r>
            <a:r>
              <a:rPr lang="en-US" sz="2400" dirty="0" smtClean="0">
                <a:latin typeface="Minya Nouvelle" pitchFamily="2" charset="0"/>
              </a:rPr>
              <a:t>student ID </a:t>
            </a:r>
            <a:r>
              <a:rPr lang="en-US" sz="2400" dirty="0">
                <a:latin typeface="Minya Nouvelle" pitchFamily="2" charset="0"/>
              </a:rPr>
              <a:t>number attached to their shirts to enter at the register. In the cafeteria, the students follow </a:t>
            </a:r>
            <a:r>
              <a:rPr lang="en-US" sz="2400" dirty="0" smtClean="0">
                <a:latin typeface="Minya Nouvelle" pitchFamily="2" charset="0"/>
              </a:rPr>
              <a:t>a two cup </a:t>
            </a:r>
            <a:r>
              <a:rPr lang="en-US" sz="2400" dirty="0">
                <a:latin typeface="Minya Nouvelle" pitchFamily="2" charset="0"/>
              </a:rPr>
              <a:t>system. For the first five minutes the red cup is displayed which means silent. After that time is up, the green cup is displayed to signify inside voices. </a:t>
            </a:r>
            <a:endParaRPr lang="en-US" sz="2400" dirty="0" smtClean="0">
              <a:latin typeface="Minya Nouvelle"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fontScheme name="Office Them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14603</TotalTime>
  <Words>1840</Words>
  <Application>Microsoft Office PowerPoint</Application>
  <PresentationFormat>On-screen Show (4:3)</PresentationFormat>
  <Paragraphs>102</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Welcome to  Mrs. Howland’s Kindergarten </vt:lpstr>
      <vt:lpstr>Arrival &amp; Morning Work</vt:lpstr>
      <vt:lpstr>Morning Meeting</vt:lpstr>
      <vt:lpstr>Literacy Centers</vt:lpstr>
      <vt:lpstr>Shared Reading</vt:lpstr>
      <vt:lpstr>Word Work</vt:lpstr>
      <vt:lpstr>Interactive Writing</vt:lpstr>
      <vt:lpstr>Handwriting</vt:lpstr>
      <vt:lpstr>Lunchtime</vt:lpstr>
      <vt:lpstr>Writing Workshop</vt:lpstr>
      <vt:lpstr>Slide 11</vt:lpstr>
      <vt:lpstr>Specials</vt:lpstr>
      <vt:lpstr>Math</vt:lpstr>
      <vt:lpstr>Snack &amp; Read Aloud</vt:lpstr>
      <vt:lpstr>Outdoor PE</vt:lpstr>
      <vt:lpstr>Social Studies</vt:lpstr>
      <vt:lpstr>Science</vt:lpstr>
      <vt:lpstr>Rest &amp; Read</vt:lpstr>
      <vt:lpstr>Dismissal</vt:lpstr>
      <vt:lpstr>Behavior Management</vt:lpstr>
      <vt:lpstr>Warm Fuzzies</vt:lpstr>
      <vt:lpstr>Homework</vt:lpstr>
      <vt:lpstr>Reporting Periods</vt:lpstr>
      <vt:lpstr>Field Trips</vt:lpstr>
      <vt:lpstr>Birthday Celebrations</vt:lpstr>
      <vt:lpstr>Daily Schedule (for first quarter)</vt:lpstr>
      <vt:lpstr>Slide 27</vt:lpstr>
      <vt:lpstr>Slide 28</vt:lpstr>
    </vt:vector>
  </TitlesOfParts>
  <Manager/>
  <Company>Template Central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WCPSS</cp:lastModifiedBy>
  <cp:revision>106</cp:revision>
  <dcterms:created xsi:type="dcterms:W3CDTF">1999-03-08T07:08:09Z</dcterms:created>
  <dcterms:modified xsi:type="dcterms:W3CDTF">2013-08-23T00:06:07Z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TC011408101033</vt:lpwstr>
  </property>
</Properties>
</file>